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61" r:id="rId7"/>
    <p:sldId id="873" r:id="rId8"/>
    <p:sldId id="874" r:id="rId9"/>
    <p:sldId id="262" r:id="rId10"/>
    <p:sldId id="263" r:id="rId11"/>
    <p:sldId id="876" r:id="rId12"/>
    <p:sldId id="875" r:id="rId13"/>
    <p:sldId id="877" r:id="rId14"/>
    <p:sldId id="878" r:id="rId15"/>
  </p:sldIdLst>
  <p:sldSz cx="12192000" cy="6858000"/>
  <p:notesSz cx="6669088" cy="97536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0857652-FEFE-4830-8EC0-C8B1D3DE07C8}" type="datetimeFigureOut">
              <a:rPr lang="nb-NO" smtClean="0"/>
              <a:t>23.11.2023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370A8FF-0F34-4E48-9F0C-3943909CB0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961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3878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631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27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765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4538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518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9" indent="-171429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64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029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668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A8FF-0F34-4E48-9F0C-3943909CB08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069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bilde med kommunevåpen og logo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BAF41F3-1400-45E6-9DCD-5F2250DE7970}"/>
              </a:ext>
            </a:extLst>
          </p:cNvPr>
          <p:cNvSpPr/>
          <p:nvPr userDrawn="1"/>
        </p:nvSpPr>
        <p:spPr>
          <a:xfrm>
            <a:off x="-8792" y="-1"/>
            <a:ext cx="12192000" cy="61783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1F33A5A9-BA6E-48C1-A56D-F77B9905A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0491"/>
            <a:ext cx="9144000" cy="13294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379E44D1-EB9B-401C-AF1D-577734884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108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DD0DBAF0-CCE5-4E50-92F3-000566564E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80" y="4514605"/>
            <a:ext cx="7121255" cy="927833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000DDE1-E431-4CA1-8AA1-63855F3316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17" y="1063506"/>
            <a:ext cx="6191165" cy="691904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265992C7-4152-442D-B7F6-AB1DDC91C9AD}"/>
              </a:ext>
            </a:extLst>
          </p:cNvPr>
          <p:cNvSpPr/>
          <p:nvPr userDrawn="1"/>
        </p:nvSpPr>
        <p:spPr>
          <a:xfrm>
            <a:off x="4422531" y="6242538"/>
            <a:ext cx="3411415" cy="615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11DCDAB-535B-4AEF-BDAE-ACD36A30F1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296" y="6280024"/>
            <a:ext cx="3529824" cy="46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bilde med HF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1F03DC5-0D1E-44FD-B4DA-BFBF298A89BE}"/>
              </a:ext>
            </a:extLst>
          </p:cNvPr>
          <p:cNvSpPr/>
          <p:nvPr userDrawn="1"/>
        </p:nvSpPr>
        <p:spPr>
          <a:xfrm>
            <a:off x="-8792" y="-1"/>
            <a:ext cx="12192000" cy="61783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8ED572FD-BDC9-4EEB-83BC-815E53CFF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2423"/>
            <a:ext cx="9144000" cy="170753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ECE1938-453C-4F01-96C1-71C0849C3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294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38463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tel og to spalt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D1A661-C06E-4C4A-A056-68B1F5E39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7F567F-F947-4BB5-B423-9C1B51C51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9D342E-2B54-452C-AC6D-8B2ABCDA7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174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0F6DD-A4E0-47C4-ACE9-38E0E933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758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5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149C62A-CBD5-4D5D-BD2D-2F802DACF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C2CE3D-53CF-4F7C-B24E-CF806A878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53BD8B5B-6446-4E67-8D84-69C83133382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792" y="6345461"/>
            <a:ext cx="2970416" cy="331964"/>
          </a:xfrm>
          <a:prstGeom prst="rect">
            <a:avLst/>
          </a:prstGeom>
        </p:spPr>
      </p:pic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FFFB1E13-F8F0-48AF-B8DB-084908C82172}"/>
              </a:ext>
            </a:extLst>
          </p:cNvPr>
          <p:cNvCxnSpPr>
            <a:cxnSpLocks/>
          </p:cNvCxnSpPr>
          <p:nvPr userDrawn="1"/>
        </p:nvCxnSpPr>
        <p:spPr>
          <a:xfrm>
            <a:off x="0" y="6176963"/>
            <a:ext cx="1219200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66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15CDD3-35E3-4CFD-96A0-51D8A44C1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4322"/>
            <a:ext cx="9144000" cy="1192890"/>
          </a:xfrm>
        </p:spPr>
        <p:txBody>
          <a:bodyPr>
            <a:normAutofit fontScale="90000"/>
          </a:bodyPr>
          <a:lstStyle/>
          <a:p>
            <a:r>
              <a:rPr lang="nb-NO"/>
              <a:t>Ny samarbeidsavtale mellom </a:t>
            </a:r>
            <a:br>
              <a:rPr lang="nb-NO"/>
            </a:br>
            <a:r>
              <a:rPr lang="nb-NO"/>
              <a:t>kommunene og Nordlandssykehuset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49CDA2-850E-439A-900E-E2E3BA69B82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003829"/>
            <a:ext cx="9144000" cy="5415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Partnerskapsmøte 23.11.2023.</a:t>
            </a:r>
          </a:p>
        </p:txBody>
      </p:sp>
    </p:spTree>
    <p:extLst>
      <p:ext uri="{BB962C8B-B14F-4D97-AF65-F5344CB8AC3E}">
        <p14:creationId xmlns:p14="http://schemas.microsoft.com/office/powerpoint/2010/main" val="340808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864DDA-A2E7-47E4-9C4B-38A025D8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Delavtaler som ikke er revidert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3C3B83-8F9C-4065-95BE-5A0517D31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449" y="2242038"/>
            <a:ext cx="10515600" cy="37367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/>
              <a:t>Noen delavtaler har ikke vært gjenstand for revisjon i denne prosessen og beholdes som «avtale om samarbeid om …» </a:t>
            </a:r>
          </a:p>
          <a:p>
            <a:r>
              <a:rPr lang="nb-NO" sz="2400" dirty="0"/>
              <a:t>Tjenesteavtaler på fagspesifikke områder (blodtransfusjon) </a:t>
            </a:r>
          </a:p>
          <a:p>
            <a:r>
              <a:rPr lang="nb-NO" sz="2400" dirty="0"/>
              <a:t>Samarbeid om utdanning av leger,(LIS1 og ALIS)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810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FE8221-C7BB-89DA-A14D-C9BC9C97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Arbeidsgruppens medlemmer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354F5A-1FB6-9EB8-8122-C88037615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73823"/>
            <a:ext cx="10515599" cy="460314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 Karlsen, Bodø kommune (leder). Representerer Salten-kommunene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Tove Yndestad, Vestvågøy kommune. Representerer Lofot-kommunene 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Hans Arne Norbakk, Vesterålen regionråd. Representerer Vesterålskommunene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Eystein Præsteng Larsen, Nordlandssykehuset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Tove Beyer, Nordlandssykehuset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Desirèe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Skjerpen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Høgmo, Nordlandssykehuset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Gunn Strand Hutchinson, brukerrepresentant Nordlandssykehuset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Trude K. Kristensen, samhandlingssekretariatet Nordlandssykehuset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Knut Erik Dahlmo, samhandlingssekretariatet kommunene. 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9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CF6428-C87B-48C2-9B64-5E4FCDBF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Bakgrunn for revisjon av avtalene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6987B8-E953-49EA-BE57-3FA6D17F2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r>
              <a:rPr lang="nb-NO" sz="3100" dirty="0">
                <a:cs typeface="Calibri"/>
              </a:rPr>
              <a:t>Oppdrag fra partnerskapsmøtet sak 07-2022 og SSU sak 23-2023</a:t>
            </a:r>
            <a:endParaRPr lang="nb-NO" dirty="0">
              <a:cs typeface="Calibri"/>
            </a:endParaRPr>
          </a:p>
          <a:p>
            <a:r>
              <a:rPr lang="nb-NO" sz="3100" dirty="0">
                <a:ea typeface="Calibri"/>
                <a:cs typeface="Calibri"/>
              </a:rPr>
              <a:t>Mandat for revisjonsgruppens arbeid fra SSU</a:t>
            </a:r>
          </a:p>
          <a:p>
            <a:pPr lvl="1"/>
            <a:r>
              <a:rPr lang="nb-NO" dirty="0">
                <a:cs typeface="Calibri"/>
              </a:rPr>
              <a:t>Utarbeide en omforent revidert overordnet samarbeidsavtale med tilhørende tjenesteavtaler </a:t>
            </a:r>
          </a:p>
          <a:p>
            <a:pPr lvl="1"/>
            <a:r>
              <a:rPr lang="nb-NO" dirty="0">
                <a:cs typeface="Calibri"/>
              </a:rPr>
              <a:t>Komplettere avtalen med nye lovkrav</a:t>
            </a:r>
            <a:endParaRPr lang="nb-NO" dirty="0"/>
          </a:p>
          <a:p>
            <a:pPr lvl="1"/>
            <a:r>
              <a:rPr lang="nb-NO" dirty="0"/>
              <a:t>Sikre at avtalen blir praktisk anvendbar og støtter opp under gode pasientforløp, gode overganger mellom tjenestenivåene, jfr. Helsefellesskapets styrende dokument</a:t>
            </a:r>
          </a:p>
        </p:txBody>
      </p:sp>
    </p:spTree>
    <p:extLst>
      <p:ext uri="{BB962C8B-B14F-4D97-AF65-F5344CB8AC3E}">
        <p14:creationId xmlns:p14="http://schemas.microsoft.com/office/powerpoint/2010/main" val="245157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3B6A6C-9D39-4B4E-9B38-6D84D3B23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fra partene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B6346F-C099-4B9B-8F4D-3DE51C48F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547446"/>
            <a:ext cx="10515599" cy="46939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Største utfordringen er </a:t>
            </a:r>
            <a:r>
              <a:rPr lang="nb-NO" b="1" dirty="0">
                <a:ea typeface="Calibri"/>
                <a:cs typeface="Calibri"/>
              </a:rPr>
              <a:t>manglende etterleving </a:t>
            </a:r>
            <a:r>
              <a:rPr lang="nb-NO" dirty="0">
                <a:ea typeface="Calibri"/>
                <a:cs typeface="Calibri"/>
              </a:rPr>
              <a:t>av avtalen.</a:t>
            </a:r>
          </a:p>
          <a:p>
            <a:pPr lvl="1"/>
            <a:r>
              <a:rPr lang="nb-NO" dirty="0">
                <a:ea typeface="Calibri"/>
                <a:cs typeface="Calibri"/>
              </a:rPr>
              <a:t>Manglende etterleving skaper merarbeid, uheldige situasjoner og noen ganger risiko for pasientsikkerheten.</a:t>
            </a:r>
          </a:p>
          <a:p>
            <a:r>
              <a:rPr lang="nb-NO" dirty="0">
                <a:ea typeface="Calibri"/>
                <a:cs typeface="Calibri"/>
              </a:rPr>
              <a:t>Avtaletekstene er lite brukervennlig for klinisk personell </a:t>
            </a:r>
          </a:p>
          <a:p>
            <a:pPr lvl="1"/>
            <a:r>
              <a:rPr lang="nb-NO" dirty="0">
                <a:ea typeface="Calibri"/>
                <a:cs typeface="Calibri"/>
              </a:rPr>
              <a:t>Uoversiktlig, tung å lese og vanskelig å forstå</a:t>
            </a:r>
          </a:p>
          <a:p>
            <a:r>
              <a:rPr lang="nb-NO" dirty="0">
                <a:ea typeface="Calibri"/>
                <a:cs typeface="Calibri"/>
              </a:rPr>
              <a:t>Ønske om forbedring innenfor:</a:t>
            </a:r>
          </a:p>
          <a:p>
            <a:pPr lvl="1"/>
            <a:r>
              <a:rPr lang="nb-NO" dirty="0">
                <a:ea typeface="Calibri"/>
                <a:cs typeface="Calibri"/>
              </a:rPr>
              <a:t>Kommunikasjon og dialog når det skjer endringer i tjenestene  </a:t>
            </a:r>
            <a:endParaRPr lang="nb-NO" dirty="0">
              <a:cs typeface="Calibri"/>
            </a:endParaRPr>
          </a:p>
          <a:p>
            <a:pPr lvl="1"/>
            <a:r>
              <a:rPr lang="nb-NO" dirty="0">
                <a:ea typeface="Calibri"/>
                <a:cs typeface="Calibri"/>
              </a:rPr>
              <a:t>Overganger mellom tjenestenivåene, spesielt ved utskrivning fra sykehus</a:t>
            </a:r>
            <a:endParaRPr lang="nb-NO" dirty="0">
              <a:cs typeface="Calibri"/>
            </a:endParaRPr>
          </a:p>
          <a:p>
            <a:pPr lvl="1"/>
            <a:r>
              <a:rPr lang="nb-NO" dirty="0">
                <a:ea typeface="Calibri"/>
                <a:cs typeface="Calibri"/>
              </a:rPr>
              <a:t>Bedre retningslinjer for å melde, og håndtere, avvik fra avtalene</a:t>
            </a:r>
          </a:p>
          <a:p>
            <a:pPr lvl="1"/>
            <a:r>
              <a:rPr lang="nb-NO" dirty="0">
                <a:ea typeface="Calibri"/>
                <a:cs typeface="Calibri"/>
              </a:rPr>
              <a:t>Implementering og tolkning av avtalen for å forbedre klinisk praksis</a:t>
            </a:r>
          </a:p>
        </p:txBody>
      </p:sp>
    </p:spTree>
    <p:extLst>
      <p:ext uri="{BB962C8B-B14F-4D97-AF65-F5344CB8AC3E}">
        <p14:creationId xmlns:p14="http://schemas.microsoft.com/office/powerpoint/2010/main" val="149935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D9D37D-4D76-59D4-4009-8AC208E0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Overganger mellom tjenestenivåene det viktigste området.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23ED21-ACA2-CC8F-14EE-92CE4CDAD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sz="3200" dirty="0"/>
              <a:t>Samhandling ved utreise fra sykehus er tydeligere i ny avtaletekst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2.3.2 Varslings- og utskrivingstidsrom:  </a:t>
            </a:r>
          </a:p>
          <a:p>
            <a:pPr marL="0" indent="0">
              <a:buNone/>
            </a:pPr>
            <a:r>
              <a:rPr lang="nb-NO" b="1" i="1" dirty="0"/>
              <a:t>Partene avtaler utreisetidspunkt</a:t>
            </a:r>
            <a:r>
              <a:rPr lang="nb-NO" i="1" dirty="0"/>
              <a:t>. Utreisetidspunktet må avtales slik at pasienten kan </a:t>
            </a:r>
            <a:r>
              <a:rPr lang="nb-NO" b="1" i="1" dirty="0"/>
              <a:t>tas imot på en forsvarlig måte i kommunen</a:t>
            </a:r>
            <a:r>
              <a:rPr lang="nb-NO" i="1" dirty="0"/>
              <a:t>. Utreise og mottak av pasienter skjer i </a:t>
            </a:r>
            <a:r>
              <a:rPr lang="nb-NO" b="1" i="1" dirty="0"/>
              <a:t>hovedsak på dagtid ukedager</a:t>
            </a:r>
            <a:r>
              <a:rPr lang="nb-NO" i="1" dirty="0"/>
              <a:t>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02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DD7D8-847C-97B4-CAA1-64D5098B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62" y="259617"/>
            <a:ext cx="10515600" cy="1325563"/>
          </a:xfrm>
        </p:spPr>
        <p:txBody>
          <a:bodyPr/>
          <a:lstStyle/>
          <a:p>
            <a:r>
              <a:rPr lang="nb-NO" dirty="0"/>
              <a:t>Avtaletekst i seg selv endrer ikke praksis.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14D987-6653-E4C9-E708-4ACBFA993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Oppfølgingsarbeid knyttet til arbeidsflyt og pasientforløp tatt inn i ny avtaletekst </a:t>
            </a:r>
          </a:p>
          <a:p>
            <a:r>
              <a:rPr lang="nb-NO" dirty="0"/>
              <a:t>1.2 Avtalens formål siste avsnitt:</a:t>
            </a:r>
          </a:p>
          <a:p>
            <a:pPr marL="0" indent="0">
              <a:buNone/>
            </a:pPr>
            <a:r>
              <a:rPr lang="nb-NO" dirty="0"/>
              <a:t>….</a:t>
            </a:r>
            <a:r>
              <a:rPr lang="nb-NO" i="1" dirty="0"/>
              <a:t>fortsette samarbeidet for å utvikle og klargjøre arbeidsflyt, slik at oppgave- og ansvarsfordeling blir tydelig og lett tilgjengelig for …ansatte, pasienter og pårørende.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570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DA07EC-49CE-4FD5-90B0-837BDDD95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Tilgjengelighet - anvendbar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5D33E3-C28F-4E5F-A8A4-0A0E66BC8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9674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200" dirty="0">
                <a:ea typeface="Calibri"/>
                <a:cs typeface="Calibri"/>
              </a:rPr>
              <a:t>Ny avtalestruktur</a:t>
            </a:r>
            <a:endParaRPr lang="nb-NO" sz="3200" dirty="0"/>
          </a:p>
          <a:p>
            <a:pPr lvl="1"/>
            <a:r>
              <a:rPr lang="nb-NO" dirty="0">
                <a:ea typeface="Calibri"/>
                <a:cs typeface="Calibri"/>
              </a:rPr>
              <a:t>13 samarbeids- og tjenesteavtaler er blitt til én samarbeidsavtale med 7 kapitler</a:t>
            </a:r>
            <a:endParaRPr lang="nb-NO" dirty="0"/>
          </a:p>
          <a:p>
            <a:pPr lvl="1"/>
            <a:r>
              <a:rPr lang="nb-NO" dirty="0">
                <a:ea typeface="Calibri"/>
                <a:cs typeface="Calibri"/>
              </a:rPr>
              <a:t>Nye lovkrav er innarbeidet i kapitlene 1 og 2 </a:t>
            </a:r>
          </a:p>
          <a:p>
            <a:pPr lvl="1"/>
            <a:r>
              <a:rPr lang="nb-NO" dirty="0">
                <a:ea typeface="Calibri"/>
                <a:cs typeface="Calibri"/>
              </a:rPr>
              <a:t>Gjeldende avtaler 2, 3+5, 4, 8 er innarbeidet i kapittel 2</a:t>
            </a:r>
          </a:p>
          <a:p>
            <a:r>
              <a:rPr lang="nb-NO" sz="3200" dirty="0">
                <a:ea typeface="Calibri"/>
                <a:cs typeface="Calibri"/>
              </a:rPr>
              <a:t>Språklige forbedringer – klart språk </a:t>
            </a:r>
            <a:endParaRPr lang="nb-NO" sz="3200" dirty="0"/>
          </a:p>
          <a:p>
            <a:pPr lvl="1"/>
            <a:r>
              <a:rPr lang="nb-NO" dirty="0">
                <a:ea typeface="Calibri"/>
                <a:cs typeface="Calibri"/>
              </a:rPr>
              <a:t>Oppdatert begrepsbruk i tråd med sentrale styrende dokumenter </a:t>
            </a:r>
          </a:p>
          <a:p>
            <a:pPr lvl="1"/>
            <a:r>
              <a:rPr lang="nb-NO" dirty="0">
                <a:solidFill>
                  <a:srgbClr val="000000"/>
                </a:solidFill>
                <a:cs typeface="Calibri"/>
              </a:rPr>
              <a:t>«likeverdige tjenester» satt inn til erstatning for «lik tilgjengelighet til tjenester» </a:t>
            </a: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583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864DDA-A2E7-47E4-9C4B-38A025D8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 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3C3B83-8F9C-4065-95BE-5A0517D31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1146" y="1690688"/>
            <a:ext cx="10445318" cy="45487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Ny tekst om oppfølgingsarbeid knyttet til arbeidsflyt,  1.2 Avtalens formål</a:t>
            </a:r>
            <a:r>
              <a:rPr lang="nb-NO" b="1" dirty="0"/>
              <a:t> </a:t>
            </a:r>
            <a:r>
              <a:rPr lang="nb-NO" sz="2400" i="1" dirty="0"/>
              <a:t>(….fortsette samarbeidet for å utvikle og klargjøre arbeidsflyt, slik at oppgave- og ansvarsfordeling blir tydelig og lett tilgjengelig for partene, ansatte, pasienter og pårørende</a:t>
            </a:r>
            <a:r>
              <a:rPr lang="nb-NO" dirty="0"/>
              <a:t>)</a:t>
            </a:r>
          </a:p>
          <a:p>
            <a:r>
              <a:rPr lang="nb-NO" dirty="0"/>
              <a:t>Ny tekst om samarbeidsstrukturer - Helsefellesskapet Lofoten, Vesterålen, Salten (1.5.1). </a:t>
            </a:r>
            <a:r>
              <a:rPr lang="nb-NO" sz="2400" dirty="0"/>
              <a:t>(erstatter gammel struktur)</a:t>
            </a:r>
          </a:p>
          <a:p>
            <a:r>
              <a:rPr lang="nb-NO" dirty="0"/>
              <a:t>Ny tekst om kommunikasjonsplan (1.7) </a:t>
            </a:r>
            <a:endParaRPr lang="nb-NO" dirty="0">
              <a:cs typeface="Calibri"/>
            </a:endParaRPr>
          </a:p>
          <a:p>
            <a:r>
              <a:rPr lang="nb-NO" dirty="0"/>
              <a:t>Ny tekst om oppfølging etter meldt avvik, hvor årlig gjennomgang av forbedringsarbeidet i helsefellesskapet avtales (6)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96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864DDA-A2E7-47E4-9C4B-38A025D8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85" y="365125"/>
            <a:ext cx="10802815" cy="1164737"/>
          </a:xfrm>
        </p:spPr>
        <p:txBody>
          <a:bodyPr>
            <a:normAutofit/>
          </a:bodyPr>
          <a:lstStyle/>
          <a:p>
            <a:r>
              <a:rPr lang="nb-NO" dirty="0"/>
              <a:t>Endring i tekst om ansvar og oppgavefordeling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3C3B83-8F9C-4065-95BE-5A0517D31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4769" y="1230923"/>
            <a:ext cx="10802815" cy="4941277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nb-NO" sz="3400" dirty="0"/>
              <a:t>Ny tekst 1.5.2 (</a:t>
            </a:r>
            <a:r>
              <a:rPr lang="nb-NO" sz="3400" u="sng" dirty="0"/>
              <a:t>Erstatter </a:t>
            </a:r>
            <a:r>
              <a:rPr lang="nb-NO" sz="3400" u="sng" dirty="0" err="1"/>
              <a:t>tj.avtale</a:t>
            </a:r>
            <a:r>
              <a:rPr lang="nb-NO" sz="3400" u="sng" dirty="0"/>
              <a:t> 1)</a:t>
            </a:r>
          </a:p>
          <a:p>
            <a:pPr marL="0" indent="0">
              <a:buNone/>
            </a:pPr>
            <a:r>
              <a:rPr lang="nb-NO" sz="3400" dirty="0"/>
              <a:t>Partene er enige om følgende prinsipper for all overføring av oppgaver og/eller ansvar:</a:t>
            </a:r>
          </a:p>
          <a:p>
            <a:r>
              <a:rPr lang="nb-NO" sz="3400" dirty="0"/>
              <a:t>Endring i oppgave og/eller ansvarsforhold skal gi like gode eller bedre tjenester for pasientene</a:t>
            </a:r>
          </a:p>
          <a:p>
            <a:r>
              <a:rPr lang="nb-NO" sz="3400" dirty="0"/>
              <a:t>Dialog og høringer skal være gjennomført og endringer planlagt i så god tid at partene har mulighet til å opprette et forsvarlig tilbud</a:t>
            </a:r>
          </a:p>
          <a:p>
            <a:r>
              <a:rPr lang="nb-NO" sz="3400" dirty="0"/>
              <a:t>Det skal avklares hvordan ressurser som kompetanse og utstyr skal følge endringen, slik at endringen innebærer forsvarlige tjenester</a:t>
            </a:r>
          </a:p>
          <a:p>
            <a:r>
              <a:rPr lang="nb-NO" sz="3400" dirty="0"/>
              <a:t>Økonomiske og juridiske forhold skal være avklart før en oppgave overføres</a:t>
            </a:r>
          </a:p>
          <a:p>
            <a:r>
              <a:rPr lang="nb-NO" sz="3400" dirty="0"/>
              <a:t>Endringen skal være basert på enighet mellom partene</a:t>
            </a:r>
          </a:p>
          <a:p>
            <a:r>
              <a:rPr lang="nb-NO" sz="3400" dirty="0"/>
              <a:t>Oppgaven bør ha et visst volum/omfang</a:t>
            </a:r>
          </a:p>
          <a:p>
            <a:r>
              <a:rPr lang="nb-NO" sz="3400" dirty="0"/>
              <a:t>Endringen bør kunne gjøres gjeldende for alle kommuner eller aktuelle enheter i Nordlandssykehuset</a:t>
            </a:r>
          </a:p>
          <a:p>
            <a:r>
              <a:rPr lang="nb-NO" sz="3400" dirty="0"/>
              <a:t>Dersom fastlegene berøres av endringen skal forslag om oppgaveoverføring framlegges til representanter for fastlegene for vurdering, jf. normgivende samarbeidsrutiner for fastleger og Nordlandssykehuset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109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864DDA-A2E7-47E4-9C4B-38A025D8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lovkrav til avtalenes 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3C3B83-8F9C-4065-95BE-5A0517D31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8731" y="1429971"/>
            <a:ext cx="10445318" cy="45487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/>
              <a:t>Helse- og omsorgstjenestelovens § 6-2 krav til avtalen innhold har to nye krav til innhold i punktene 12 og 13: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000" i="1" dirty="0"/>
              <a:t>12.konkret beskrivelse av hvordan partene sammen skal utvikle og planlegge tjenestene og</a:t>
            </a:r>
          </a:p>
          <a:p>
            <a:pPr marL="0" indent="0">
              <a:buNone/>
            </a:pPr>
            <a:r>
              <a:rPr lang="nb-NO" sz="2000" i="1" dirty="0"/>
              <a:t>13.samarbeid om ytelse av helse- og omsorgstjenester til barn og unge med sammensatte vansker og lidelser, og som derfor mottar tjenester fra begge forvaltningsnivåene.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Disse er ivaretatt i  punkt 1.5 samarbeid om utvikling og planlegging og i punktene 2.5 og 2.6 hvor tekstene om barn som pasient og pårørende er supplert med tekst om barnekoordinator</a:t>
            </a:r>
          </a:p>
        </p:txBody>
      </p:sp>
    </p:spTree>
    <p:extLst>
      <p:ext uri="{BB962C8B-B14F-4D97-AF65-F5344CB8AC3E}">
        <p14:creationId xmlns:p14="http://schemas.microsoft.com/office/powerpoint/2010/main" val="130777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e4d21d0-adb8-4764-90dd-61ef50573a6c" xsi:nil="true"/>
    <lcf76f155ced4ddcb4097134ff3c332f xmlns="015b472a-fad0-46b2-899f-71951b2fb6f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3835027AE0DA4A9D9FFDBA45A68CDF" ma:contentTypeVersion="13" ma:contentTypeDescription="Create a new document." ma:contentTypeScope="" ma:versionID="07d3b7dc2d4be3a4aba964db05865cd4">
  <xsd:schema xmlns:xsd="http://www.w3.org/2001/XMLSchema" xmlns:xs="http://www.w3.org/2001/XMLSchema" xmlns:p="http://schemas.microsoft.com/office/2006/metadata/properties" xmlns:ns2="015b472a-fad0-46b2-899f-71951b2fb6fb" xmlns:ns3="4e4d21d0-adb8-4764-90dd-61ef50573a6c" targetNamespace="http://schemas.microsoft.com/office/2006/metadata/properties" ma:root="true" ma:fieldsID="6316921f1350fc4ce6f3123acb42e25c" ns2:_="" ns3:_="">
    <xsd:import namespace="015b472a-fad0-46b2-899f-71951b2fb6fb"/>
    <xsd:import namespace="4e4d21d0-adb8-4764-90dd-61ef50573a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b472a-fad0-46b2-899f-71951b2fb6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5da5ca2-41ce-4f42-9f03-88a2d74913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4d21d0-adb8-4764-90dd-61ef50573a6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4fc2c92-ef7f-45d5-a142-074d6f0eaf49}" ma:internalName="TaxCatchAll" ma:showField="CatchAllData" ma:web="4e4d21d0-adb8-4764-90dd-61ef50573a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4CBF3D-57A8-45F7-B7FF-24F34984D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374FEA-51DF-4EAC-BA96-5D80A0B840B7}">
  <ds:schemaRefs>
    <ds:schemaRef ds:uri="http://www.w3.org/XML/1998/namespace"/>
    <ds:schemaRef ds:uri="http://purl.org/dc/dcmitype/"/>
    <ds:schemaRef ds:uri="http://purl.org/dc/terms/"/>
    <ds:schemaRef ds:uri="4e4d21d0-adb8-4764-90dd-61ef50573a6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015b472a-fad0-46b2-899f-71951b2fb6f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D09D38B-8356-4774-90D5-DB60FDDD9E4A}">
  <ds:schemaRefs>
    <ds:schemaRef ds:uri="015b472a-fad0-46b2-899f-71951b2fb6fb"/>
    <ds:schemaRef ds:uri="4e4d21d0-adb8-4764-90dd-61ef50573a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785</Words>
  <Application>Microsoft Office PowerPoint</Application>
  <PresentationFormat>Widescreen</PresentationFormat>
  <Paragraphs>81</Paragraphs>
  <Slides>11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Office-tema</vt:lpstr>
      <vt:lpstr>Ny samarbeidsavtale mellom  kommunene og Nordlandssykehuset</vt:lpstr>
      <vt:lpstr>Bakgrunn for revisjon av avtalene</vt:lpstr>
      <vt:lpstr>Innspill fra partene</vt:lpstr>
      <vt:lpstr>Overganger mellom tjenestenivåene det viktigste området.</vt:lpstr>
      <vt:lpstr>Avtaletekst i seg selv endrer ikke praksis.</vt:lpstr>
      <vt:lpstr>Tilgjengelighet - anvendbar</vt:lpstr>
      <vt:lpstr>Nytt innhold</vt:lpstr>
      <vt:lpstr>Endring i tekst om ansvar og oppgavefordeling</vt:lpstr>
      <vt:lpstr>Nye lovkrav til avtalenes innhold</vt:lpstr>
      <vt:lpstr>Delavtaler som ikke er revidert</vt:lpstr>
      <vt:lpstr>Arbeidsgruppens medlemmer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Karlsen Annette Fretheim</dc:creator>
  <cp:keywords>_£Bilde</cp:keywords>
  <cp:lastModifiedBy>Mona Karlsen</cp:lastModifiedBy>
  <cp:revision>27</cp:revision>
  <cp:lastPrinted>2023-11-23T08:50:14Z</cp:lastPrinted>
  <dcterms:created xsi:type="dcterms:W3CDTF">2022-11-18T07:20:58Z</dcterms:created>
  <dcterms:modified xsi:type="dcterms:W3CDTF">2023-11-23T09:33:40Z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0x0101000F3835027AE0DA4A9D9FFDBA45A68CDF</vt:lpwstr>
  </property>
  <property fmtid="{D5CDD505-2E9C-101B-9397-08002B2CF9AE}" pid="3" name="MediaServiceImageTags">
    <vt:lpwstr/>
  </property>
</Properties>
</file>